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  <p:ext uri="GoogleSlidesCustomDataVersion2">
      <go:slidesCustomData xmlns:go="http://customooxmlschemas.google.com/" r:id="rId22" roundtripDataSignature="AMtx7milHvsrrBlEz/s+zIuy4Iga/mnO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customschemas.google.com/relationships/presentationmetadata" Target="meta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2" y="0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2" y="8685212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05c4ff4cae_0_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59" name="Google Shape;159;g305c4ff4cae_0_4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0" name="Google Shape;160;g305c4ff4cae_0_46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05c4ff4cae_0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67" name="Google Shape;167;g305c4ff4cae_0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8" name="Google Shape;168;g305c4ff4cae_0_73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05c4ff4cae_0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75" name="Google Shape;175;g305c4ff4cae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g305c4ff4cae_0_88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f80ccff78d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83" name="Google Shape;183;g2f80ccff78d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4" name="Google Shape;184;g2f80ccff78d_0_0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05c4ff4cae_0_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91" name="Google Shape;191;g305c4ff4cae_0_5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2" name="Google Shape;192;g305c4ff4cae_0_55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05c4ff4cae_0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99" name="Google Shape;199;g305c4ff4cae_0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0" name="Google Shape;200;g305c4ff4cae_0_64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05c4ff4cae_0_9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208" name="Google Shape;208;g305c4ff4cae_0_9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g305c4ff4cae_0_96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d2f3419f8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95" name="Google Shape;95;g2d2f3419f8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6" name="Google Shape;96;g2d2f3419f87_0_0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05c4ff4cae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03" name="Google Shape;103;g305c4ff4cae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4" name="Google Shape;104;g305c4ff4cae_0_1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05c4ff4cae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11" name="Google Shape;111;g305c4ff4cae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2" name="Google Shape;112;g305c4ff4cae_0_10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05c4ff4cae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19" name="Google Shape;119;g305c4ff4cae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g305c4ff4cae_0_21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05c4ff4cae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27" name="Google Shape;127;g305c4ff4cae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g305c4ff4cae_0_31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d38d34094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35" name="Google Shape;135;g2d38d34094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6" name="Google Shape;136;g2d38d340948_0_0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d38d340948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43" name="Google Shape;143;g2d38d340948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g2d38d340948_0_7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05c4ff4cae_0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524288"/>
            <a:headEnd len="sm" w="sm" type="none"/>
            <a:tailEnd len="sm" w="sm" type="none"/>
          </a:ln>
        </p:spPr>
      </p:sp>
      <p:sp>
        <p:nvSpPr>
          <p:cNvPr id="151" name="Google Shape;151;g305c4ff4cae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g305c4ff4cae_0_38:notes"/>
          <p:cNvSpPr txBox="1"/>
          <p:nvPr/>
        </p:nvSpPr>
        <p:spPr>
          <a:xfrm>
            <a:off x="3884612" y="8685212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1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1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31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2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60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32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1" name="Google Shape;81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is" type="vertTitleAndTx">
  <p:cSld name="VERTICAL_TITLE_AND_VERTICAL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5"/>
          <p:cNvSpPr txBox="1"/>
          <p:nvPr>
            <p:ph idx="1" type="body"/>
          </p:nvPr>
        </p:nvSpPr>
        <p:spPr>
          <a:xfrm rot="5400000">
            <a:off x="3920332" y="-1256507"/>
            <a:ext cx="4351337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6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6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42" name="Google Shape;42;p26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43" name="Google Shape;43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7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7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9" name="Google Shape;49;p27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0" name="Google Shape;50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9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3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5" name="Google Shape;65;p3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6" name="Google Shape;66;p3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7" name="Google Shape;67;p3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8" name="Google Shape;68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/>
          <p:nvPr>
            <p:ph type="title"/>
          </p:nvPr>
        </p:nvSpPr>
        <p:spPr>
          <a:xfrm>
            <a:off x="838200" y="365125"/>
            <a:ext cx="10515600" cy="13255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1" name="Google Shape;11;p21"/>
          <p:cNvSpPr txBox="1"/>
          <p:nvPr>
            <p:ph idx="1" type="body"/>
          </p:nvPr>
        </p:nvSpPr>
        <p:spPr>
          <a:xfrm>
            <a:off x="838200" y="1825625"/>
            <a:ext cx="10515600" cy="43513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jpg"/><Relationship Id="rId4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jpg"/><Relationship Id="rId4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jp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>
            <p:ph idx="1" type="subTitle"/>
          </p:nvPr>
        </p:nvSpPr>
        <p:spPr>
          <a:xfrm>
            <a:off x="3396099" y="5286375"/>
            <a:ext cx="5517600" cy="3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MATHEUS VIEIRA DE SOUZA </a:t>
            </a:r>
            <a:endParaRPr/>
          </a:p>
        </p:txBody>
      </p:sp>
      <p:sp>
        <p:nvSpPr>
          <p:cNvPr id="89" name="Google Shape;89;p1"/>
          <p:cNvSpPr txBox="1"/>
          <p:nvPr/>
        </p:nvSpPr>
        <p:spPr>
          <a:xfrm>
            <a:off x="206375" y="2136775"/>
            <a:ext cx="11779200" cy="17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Arial"/>
              <a:buNone/>
            </a:pPr>
            <a:r>
              <a:rPr b="1" lang="en-US" sz="5400">
                <a:solidFill>
                  <a:srgbClr val="C00000"/>
                </a:solidFill>
              </a:rPr>
              <a:t>ESCALA SERVQUAL</a:t>
            </a:r>
            <a:endParaRPr b="1" sz="5400">
              <a:solidFill>
                <a:srgbClr val="C00000"/>
              </a:solidFill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Arial"/>
              <a:buNone/>
            </a:pPr>
            <a:r>
              <a:rPr b="1" lang="en-US" sz="5400">
                <a:solidFill>
                  <a:srgbClr val="C00000"/>
                </a:solidFill>
              </a:rPr>
              <a:t>E ANÁLISE FATORIAL</a:t>
            </a:r>
            <a:endParaRPr b="1" sz="5400">
              <a:solidFill>
                <a:srgbClr val="C00000"/>
              </a:solidFill>
            </a:endParaRPr>
          </a:p>
        </p:txBody>
      </p:sp>
      <p:pic>
        <p:nvPicPr>
          <p:cNvPr descr="logo-feb.jpg" id="90" name="Google Shape;9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2430462" cy="769937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/>
        </p:nvSpPr>
        <p:spPr>
          <a:xfrm>
            <a:off x="5053012" y="371475"/>
            <a:ext cx="2085975" cy="357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MARKETING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5053012" y="1036637"/>
            <a:ext cx="2085975" cy="357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b="1" i="0" lang="en-US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EP2205P23A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05c4ff4cae_0_46"/>
          <p:cNvSpPr txBox="1"/>
          <p:nvPr>
            <p:ph type="title"/>
          </p:nvPr>
        </p:nvSpPr>
        <p:spPr>
          <a:xfrm>
            <a:off x="229350" y="113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1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 </a:t>
            </a:r>
            <a:endParaRPr b="1" sz="3900"/>
          </a:p>
        </p:txBody>
      </p:sp>
      <p:sp>
        <p:nvSpPr>
          <p:cNvPr id="163" name="Google Shape;163;g305c4ff4cae_0_46"/>
          <p:cNvSpPr txBox="1"/>
          <p:nvPr>
            <p:ph idx="1" type="body"/>
          </p:nvPr>
        </p:nvSpPr>
        <p:spPr>
          <a:xfrm>
            <a:off x="173550" y="881225"/>
            <a:ext cx="11844900" cy="5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1600">
                <a:latin typeface="Arial"/>
                <a:ea typeface="Arial"/>
                <a:cs typeface="Arial"/>
                <a:sym typeface="Arial"/>
              </a:rPr>
              <a:t>Itens de Percepções (P)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 XYZ tem equipamentos atualizados.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As instalações físicas da XYZ são visualmente atraentes.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Os funcionários da XYZ estão bem vestidos e parecem organizados.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 aparência das instalações físicas da XYZ condiz com o tipo de serviço prestado.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Quando a XYZ promete fazer algo em determinado prazo, ela cumpre.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Quando você tem problemas, a XYZ é simpática e reconfortante.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 XYZ é confiável.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 XYZ fornece seus serviços no prazo prometido.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 XYZ mantém seus registros com precisão.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 XYZ não informa exatamente quando os serviços serão realizados.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Você não recebe atendimento rápido dos funcionários da XYZ.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Os funcionários da XYZ nem sempre estão dispostos a ajudar os clientes.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Os funcionários da XYZ estão ocupados demais para atender prontamente às solicitações dos clientes.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Você pode confiar nos funcionários da XYZ.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Você se sente seguro em suas transações com os funcionários da XYZ.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Os funcionários da XYZ são educados.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Os funcionários recebem apoio suficiente da XYZ para realizar bem seu trabalho.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 XYZ não lhe dá atenção individual.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Os funcionários da XYZ não lhe dão atenção pessoal.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Os funcionários da XYZ não sabem quais são as suas necessidades.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 XYZ não tem seus melhores interesses em mente.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 XYZ não tem horários de funcionamento convenientes para todos os clientes. (-)</a:t>
            </a:r>
            <a:endParaRPr sz="17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-feb.jpg" id="164" name="Google Shape;164;g305c4ff4cae_0_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305c4ff4cae_0_73"/>
          <p:cNvSpPr txBox="1"/>
          <p:nvPr>
            <p:ph type="title"/>
          </p:nvPr>
        </p:nvSpPr>
        <p:spPr>
          <a:xfrm>
            <a:off x="229350" y="113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1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 </a:t>
            </a:r>
            <a:endParaRPr b="1" sz="3900"/>
          </a:p>
        </p:txBody>
      </p:sp>
      <p:pic>
        <p:nvPicPr>
          <p:cNvPr descr="logo-feb.jpg" id="171" name="Google Shape;171;g305c4ff4cae_0_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g305c4ff4cae_0_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0688" y="1317625"/>
            <a:ext cx="6470619" cy="492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05c4ff4cae_0_88"/>
          <p:cNvSpPr txBox="1"/>
          <p:nvPr>
            <p:ph type="title"/>
          </p:nvPr>
        </p:nvSpPr>
        <p:spPr>
          <a:xfrm>
            <a:off x="229350" y="113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1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 </a:t>
            </a:r>
            <a:endParaRPr b="1" sz="3900"/>
          </a:p>
        </p:txBody>
      </p:sp>
      <p:pic>
        <p:nvPicPr>
          <p:cNvPr descr="logo-feb.jpg" id="179" name="Google Shape;179;g305c4ff4cae_0_8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305c4ff4cae_0_8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7875" y="1180300"/>
            <a:ext cx="5448875" cy="546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f80ccff78d_0_0"/>
          <p:cNvSpPr txBox="1"/>
          <p:nvPr>
            <p:ph type="title"/>
          </p:nvPr>
        </p:nvSpPr>
        <p:spPr>
          <a:xfrm>
            <a:off x="428625" y="282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1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REDUÇÃO DA COMPLEXIDADE DOS DADOS</a:t>
            </a:r>
            <a:r>
              <a:rPr b="1" lang="en-US" sz="31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b="1" sz="3900"/>
          </a:p>
        </p:txBody>
      </p:sp>
      <p:sp>
        <p:nvSpPr>
          <p:cNvPr id="187" name="Google Shape;187;g2f80ccff78d_0_0"/>
          <p:cNvSpPr txBox="1"/>
          <p:nvPr>
            <p:ph idx="1" type="body"/>
          </p:nvPr>
        </p:nvSpPr>
        <p:spPr>
          <a:xfrm>
            <a:off x="202325" y="1351750"/>
            <a:ext cx="11570100" cy="51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Muitas vezes em marketing, um conjunto de dados contém muitas variáveis;</a:t>
            </a:r>
            <a:endParaRPr sz="20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Convém diminuir esse conjunto de variáveis a fim de facilitar a interpretação;</a:t>
            </a:r>
            <a:endParaRPr sz="20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Algumas </a:t>
            </a:r>
            <a:r>
              <a:rPr lang="en-US" sz="20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técnicas</a:t>
            </a:r>
            <a:r>
              <a:rPr lang="en-US" sz="20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de redução são a Análise de Componentes Principais, </a:t>
            </a:r>
            <a:r>
              <a:rPr b="1" lang="en-US" sz="20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Análise Fatorial Exploratória </a:t>
            </a:r>
            <a:r>
              <a:rPr lang="en-US" sz="20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 Escalamento Multidimensional.  </a:t>
            </a:r>
            <a:endParaRPr sz="20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b="1" lang="en-US" sz="20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Análise Fatorial Exploratória:</a:t>
            </a:r>
            <a:r>
              <a:rPr lang="en-US" sz="20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Busca capturar a </a:t>
            </a: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variância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 com um número reduzido de dimensões, com o objetivo adicional de tornar essas dimensões </a:t>
            </a: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interpretáveis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 em </a:t>
            </a: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termos das variáveis originais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. </a:t>
            </a: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A EFA é amplamente usada para descobrir estruturas latentes subjacentes aos dados que podem não ser diretamente observáveis.</a:t>
            </a:r>
            <a:endParaRPr b="1" sz="20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just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>
              <a:solidFill>
                <a:srgbClr val="000000"/>
              </a:solidFill>
            </a:endParaRPr>
          </a:p>
        </p:txBody>
      </p:sp>
      <p:pic>
        <p:nvPicPr>
          <p:cNvPr descr="logo-feb.jpg" id="188" name="Google Shape;188;g2f80ccff78d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05c4ff4cae_0_55"/>
          <p:cNvSpPr txBox="1"/>
          <p:nvPr>
            <p:ph type="title"/>
          </p:nvPr>
        </p:nvSpPr>
        <p:spPr>
          <a:xfrm>
            <a:off x="428625" y="282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1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REDUÇÃO DA COMPLEXIDADE DOS DADOS  </a:t>
            </a:r>
            <a:endParaRPr b="1" sz="3900"/>
          </a:p>
        </p:txBody>
      </p:sp>
      <p:sp>
        <p:nvSpPr>
          <p:cNvPr id="195" name="Google Shape;195;g305c4ff4cae_0_55"/>
          <p:cNvSpPr txBox="1"/>
          <p:nvPr>
            <p:ph idx="1" type="body"/>
          </p:nvPr>
        </p:nvSpPr>
        <p:spPr>
          <a:xfrm>
            <a:off x="202325" y="1351750"/>
            <a:ext cx="11570100" cy="51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a EFA pode ser usada para reduzir um grande número de variáveis observáveis em um conjunto menor de </a:t>
            </a:r>
            <a:r>
              <a:rPr b="1" lang="en-US" sz="2200">
                <a:latin typeface="Arial"/>
                <a:ea typeface="Arial"/>
                <a:cs typeface="Arial"/>
                <a:sym typeface="Arial"/>
              </a:rPr>
              <a:t>fatores latentes</a:t>
            </a:r>
            <a:r>
              <a:rPr lang="en-US" sz="2200">
                <a:latin typeface="Arial"/>
                <a:ea typeface="Arial"/>
                <a:cs typeface="Arial"/>
                <a:sym typeface="Arial"/>
              </a:rPr>
              <a:t>, que são mais fáceis de interpretar. 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Por exemplo, não podemos observar diretamente a </a:t>
            </a:r>
            <a:r>
              <a:rPr b="1" lang="en-US" sz="2200">
                <a:latin typeface="Arial"/>
                <a:ea typeface="Arial"/>
                <a:cs typeface="Arial"/>
                <a:sym typeface="Arial"/>
              </a:rPr>
              <a:t>satisfação do cliente</a:t>
            </a:r>
            <a:r>
              <a:rPr lang="en-US" sz="2200">
                <a:latin typeface="Arial"/>
                <a:ea typeface="Arial"/>
                <a:cs typeface="Arial"/>
                <a:sym typeface="Arial"/>
              </a:rPr>
              <a:t>, mas podemos medir respostas sobre diferentes aspectos da experiência do cliente que, em conjunto, representam esse construto.</a:t>
            </a:r>
            <a:endParaRPr b="1" sz="22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b="1" lang="en-US" sz="220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Resultados: </a:t>
            </a:r>
            <a:r>
              <a:rPr lang="en-US" sz="2200">
                <a:latin typeface="Arial"/>
                <a:ea typeface="Arial"/>
                <a:cs typeface="Arial"/>
                <a:sym typeface="Arial"/>
              </a:rPr>
              <a:t>Matriz de fatores e suas </a:t>
            </a:r>
            <a:r>
              <a:rPr b="1" lang="en-US" sz="2200">
                <a:latin typeface="Arial"/>
                <a:ea typeface="Arial"/>
                <a:cs typeface="Arial"/>
                <a:sym typeface="Arial"/>
              </a:rPr>
              <a:t>cargas fatoriais</a:t>
            </a:r>
            <a:r>
              <a:rPr lang="en-US" sz="2200">
                <a:latin typeface="Arial"/>
                <a:ea typeface="Arial"/>
                <a:cs typeface="Arial"/>
                <a:sym typeface="Arial"/>
              </a:rPr>
              <a:t> em relação às variáveis originais.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indent="-3683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Para alcançar clarezas, a análise fatorial exploratória utiliza </a:t>
            </a:r>
            <a:r>
              <a:rPr b="1" lang="en-US" sz="2200">
                <a:latin typeface="Arial"/>
                <a:ea typeface="Arial"/>
                <a:cs typeface="Arial"/>
                <a:sym typeface="Arial"/>
              </a:rPr>
              <a:t>Rotações</a:t>
            </a:r>
            <a:endParaRPr b="1" sz="22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-feb.jpg" id="196" name="Google Shape;196;g305c4ff4cae_0_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05c4ff4cae_0_64"/>
          <p:cNvSpPr txBox="1"/>
          <p:nvPr>
            <p:ph type="title"/>
          </p:nvPr>
        </p:nvSpPr>
        <p:spPr>
          <a:xfrm>
            <a:off x="428625" y="282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1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REDUÇÃO DA COMPLEXIDADE DOS DADOS  </a:t>
            </a:r>
            <a:endParaRPr b="1" sz="3900"/>
          </a:p>
        </p:txBody>
      </p:sp>
      <p:sp>
        <p:nvSpPr>
          <p:cNvPr id="203" name="Google Shape;203;g305c4ff4cae_0_64"/>
          <p:cNvSpPr txBox="1"/>
          <p:nvPr>
            <p:ph idx="1" type="body"/>
          </p:nvPr>
        </p:nvSpPr>
        <p:spPr>
          <a:xfrm>
            <a:off x="202325" y="1351750"/>
            <a:ext cx="11570100" cy="51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68300" lvl="0" marL="45720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Arial"/>
              <a:buChar char="•"/>
            </a:pPr>
            <a:r>
              <a:rPr lang="en-US" sz="2200">
                <a:latin typeface="Arial"/>
                <a:ea typeface="Arial"/>
                <a:cs typeface="Arial"/>
                <a:sym typeface="Arial"/>
              </a:rPr>
              <a:t>Rotações: Ortogonal (</a:t>
            </a:r>
            <a:r>
              <a:rPr i="1" lang="en-US" sz="2200">
                <a:latin typeface="Arial"/>
                <a:ea typeface="Arial"/>
                <a:cs typeface="Arial"/>
                <a:sym typeface="Arial"/>
              </a:rPr>
              <a:t>Varimax, Quartimax</a:t>
            </a:r>
            <a:r>
              <a:rPr lang="en-US" sz="2200">
                <a:latin typeface="Arial"/>
                <a:ea typeface="Arial"/>
                <a:cs typeface="Arial"/>
                <a:sym typeface="Arial"/>
              </a:rPr>
              <a:t>) e Oblíqua (</a:t>
            </a:r>
            <a:r>
              <a:rPr i="1" lang="en-US" sz="2200">
                <a:solidFill>
                  <a:srgbClr val="4B4B4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Oblimin, Quartimin e Promax</a:t>
            </a:r>
            <a:r>
              <a:rPr lang="en-US" sz="2200">
                <a:solidFill>
                  <a:srgbClr val="4B4B4B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</a:t>
            </a:r>
            <a:endParaRPr sz="2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-feb.jpg" id="204" name="Google Shape;204;g305c4ff4cae_0_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g305c4ff4cae_0_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63700" y="2153550"/>
            <a:ext cx="5736248" cy="3823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05c4ff4cae_0_96"/>
          <p:cNvSpPr txBox="1"/>
          <p:nvPr>
            <p:ph type="title"/>
          </p:nvPr>
        </p:nvSpPr>
        <p:spPr>
          <a:xfrm>
            <a:off x="229350" y="113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1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 </a:t>
            </a:r>
            <a:endParaRPr b="1" sz="3900"/>
          </a:p>
        </p:txBody>
      </p:sp>
      <p:pic>
        <p:nvPicPr>
          <p:cNvPr descr="logo-feb.jpg" id="212" name="Google Shape;212;g305c4ff4cae_0_9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305c4ff4cae_0_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60688" y="1317625"/>
            <a:ext cx="6470619" cy="492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d2f3419f87_0_0"/>
          <p:cNvSpPr txBox="1"/>
          <p:nvPr>
            <p:ph type="title"/>
          </p:nvPr>
        </p:nvSpPr>
        <p:spPr>
          <a:xfrm>
            <a:off x="428625" y="282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</a:t>
            </a:r>
            <a:r>
              <a:rPr b="1" lang="en-US" sz="3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/>
          </a:p>
        </p:txBody>
      </p:sp>
      <p:sp>
        <p:nvSpPr>
          <p:cNvPr id="99" name="Google Shape;99;g2d2f3419f87_0_0"/>
          <p:cNvSpPr txBox="1"/>
          <p:nvPr>
            <p:ph idx="1" type="body"/>
          </p:nvPr>
        </p:nvSpPr>
        <p:spPr>
          <a:xfrm>
            <a:off x="310950" y="1633575"/>
            <a:ext cx="11570100" cy="431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marR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“A intensificação da competição e a rápida desregulamentação levaram muitos negócios de serviços e varejo a buscar </a:t>
            </a:r>
            <a:r>
              <a:rPr b="1" lang="en-US" sz="2500">
                <a:latin typeface="Arial"/>
                <a:ea typeface="Arial"/>
                <a:cs typeface="Arial"/>
                <a:sym typeface="Arial"/>
              </a:rPr>
              <a:t>maneiras lucrativas de se diferenciar.</a:t>
            </a:r>
            <a:r>
              <a:rPr lang="en-US" sz="2500">
                <a:latin typeface="Arial"/>
                <a:ea typeface="Arial"/>
                <a:cs typeface="Arial"/>
                <a:sym typeface="Arial"/>
              </a:rPr>
              <a:t> Uma estratégia que tem sido relacionada ao sucesso nesses negócios </a:t>
            </a:r>
            <a:r>
              <a:rPr b="1" lang="en-US" sz="2500">
                <a:latin typeface="Arial"/>
                <a:ea typeface="Arial"/>
                <a:cs typeface="Arial"/>
                <a:sym typeface="Arial"/>
              </a:rPr>
              <a:t>é a entrega de alta qualidade de serviço</a:t>
            </a:r>
            <a:r>
              <a:rPr lang="en-US" sz="2500">
                <a:latin typeface="Arial"/>
                <a:ea typeface="Arial"/>
                <a:cs typeface="Arial"/>
                <a:sym typeface="Arial"/>
              </a:rPr>
              <a:t> (Rudie e Wansley 1985; Thompson, DeSouza e Gale 1985). </a:t>
            </a:r>
            <a:r>
              <a:rPr b="1" lang="en-US" sz="2500">
                <a:latin typeface="Arial"/>
                <a:ea typeface="Arial"/>
                <a:cs typeface="Arial"/>
                <a:sym typeface="Arial"/>
              </a:rPr>
              <a:t>Entregar qualidade de serviço superior parece ser um pré-requisito para o sucesso, se não a sobrevivência, de tais negócios na década de 1980 e além</a:t>
            </a:r>
            <a:r>
              <a:rPr lang="en-US" sz="2500">
                <a:latin typeface="Arial"/>
                <a:ea typeface="Arial"/>
                <a:cs typeface="Arial"/>
                <a:sym typeface="Arial"/>
              </a:rPr>
              <a:t>”.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descr="logo-feb.jpg" id="100" name="Google Shape;100;g2d2f3419f87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05c4ff4cae_0_1"/>
          <p:cNvSpPr txBox="1"/>
          <p:nvPr>
            <p:ph type="title"/>
          </p:nvPr>
        </p:nvSpPr>
        <p:spPr>
          <a:xfrm>
            <a:off x="428625" y="282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 </a:t>
            </a:r>
            <a:endParaRPr b="1"/>
          </a:p>
        </p:txBody>
      </p:sp>
      <p:sp>
        <p:nvSpPr>
          <p:cNvPr id="107" name="Google Shape;107;g305c4ff4cae_0_1"/>
          <p:cNvSpPr txBox="1"/>
          <p:nvPr>
            <p:ph idx="1" type="body"/>
          </p:nvPr>
        </p:nvSpPr>
        <p:spPr>
          <a:xfrm>
            <a:off x="226450" y="1402350"/>
            <a:ext cx="11570100" cy="40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87350" lvl="0" marL="457200" marR="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“...A</a:t>
            </a:r>
            <a:r>
              <a:rPr lang="en-US" sz="2500">
                <a:latin typeface="Arial"/>
                <a:ea typeface="Arial"/>
                <a:cs typeface="Arial"/>
                <a:sym typeface="Arial"/>
              </a:rPr>
              <a:t> qualidade do serviço é uma construção abstrata e elusiva devido a três características exclusivas dos serviços: </a:t>
            </a:r>
            <a:r>
              <a:rPr b="1" i="1" lang="en-US" sz="2500">
                <a:latin typeface="Arial"/>
                <a:ea typeface="Arial"/>
                <a:cs typeface="Arial"/>
                <a:sym typeface="Arial"/>
              </a:rPr>
              <a:t>intangibilidade, heterogeneidade e inseparabilidade da produção e do consumo</a:t>
            </a:r>
            <a:r>
              <a:rPr lang="en-US" sz="2500">
                <a:latin typeface="Arial"/>
                <a:ea typeface="Arial"/>
                <a:cs typeface="Arial"/>
                <a:sym typeface="Arial"/>
              </a:rPr>
              <a:t> (Parasuraman, Zeithaml e Berry 1985).</a:t>
            </a:r>
            <a:r>
              <a:rPr lang="en-US" sz="2500">
                <a:latin typeface="Arial"/>
                <a:ea typeface="Arial"/>
                <a:cs typeface="Arial"/>
                <a:sym typeface="Arial"/>
              </a:rPr>
              <a:t>”</a:t>
            </a:r>
            <a:endParaRPr sz="2500">
              <a:latin typeface="Arial"/>
              <a:ea typeface="Arial"/>
              <a:cs typeface="Arial"/>
              <a:sym typeface="Arial"/>
            </a:endParaRPr>
          </a:p>
          <a:p>
            <a:pPr indent="-38735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Font typeface="Arial"/>
              <a:buChar char="•"/>
            </a:pPr>
            <a:r>
              <a:rPr lang="en-US" sz="2500"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b="1" i="1" lang="en-US" sz="2500">
                <a:latin typeface="Arial"/>
                <a:ea typeface="Arial"/>
                <a:cs typeface="Arial"/>
                <a:sym typeface="Arial"/>
              </a:rPr>
              <a:t>Na ausência de medidas objetivas,</a:t>
            </a:r>
            <a:r>
              <a:rPr lang="en-US" sz="2500">
                <a:latin typeface="Arial"/>
                <a:ea typeface="Arial"/>
                <a:cs typeface="Arial"/>
                <a:sym typeface="Arial"/>
              </a:rPr>
              <a:t> uma abordagem apropriada para avaliar a qualidade do serviço de uma empresa é </a:t>
            </a:r>
            <a:r>
              <a:rPr b="1" i="1" lang="en-US" sz="2500">
                <a:latin typeface="Arial"/>
                <a:ea typeface="Arial"/>
                <a:cs typeface="Arial"/>
                <a:sym typeface="Arial"/>
              </a:rPr>
              <a:t>medir as percepções de qualidade dos consumidores</a:t>
            </a:r>
            <a:r>
              <a:rPr lang="en-US" sz="2500">
                <a:latin typeface="Arial"/>
                <a:ea typeface="Arial"/>
                <a:cs typeface="Arial"/>
                <a:sym typeface="Arial"/>
              </a:rPr>
              <a:t>”.</a:t>
            </a:r>
            <a:endParaRPr sz="25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-feb.jpg" id="108" name="Google Shape;108;g305c4ff4cae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05c4ff4cae_0_10"/>
          <p:cNvSpPr txBox="1"/>
          <p:nvPr>
            <p:ph type="title"/>
          </p:nvPr>
        </p:nvSpPr>
        <p:spPr>
          <a:xfrm>
            <a:off x="428625" y="282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 </a:t>
            </a:r>
            <a:endParaRPr b="1"/>
          </a:p>
        </p:txBody>
      </p:sp>
      <p:sp>
        <p:nvSpPr>
          <p:cNvPr id="115" name="Google Shape;115;g305c4ff4cae_0_10"/>
          <p:cNvSpPr txBox="1"/>
          <p:nvPr>
            <p:ph idx="1" type="body"/>
          </p:nvPr>
        </p:nvSpPr>
        <p:spPr>
          <a:xfrm>
            <a:off x="226450" y="1195050"/>
            <a:ext cx="11570100" cy="51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marR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 Escala Servqual envolve a mensuração da </a:t>
            </a:r>
            <a:r>
              <a:rPr b="1" i="1" lang="en-US" sz="2000">
                <a:latin typeface="Arial"/>
                <a:ea typeface="Arial"/>
                <a:cs typeface="Arial"/>
                <a:sym typeface="Arial"/>
              </a:rPr>
              <a:t>Qualidade Percebida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: julgamento do consumidor sobre a excelência ou superioridade geral de uma entidade (</a:t>
            </a: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Zeithaml 1987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).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Resulta de uma comparação entre expectativas e percepções de desempenho.</a:t>
            </a:r>
            <a:endParaRPr b="1"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Qualidade x Satisfação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: A qualidade percebida do serviço é um julgamento global, ou atitude, relacionado à superioridade do serviço, enquanto a satisfação está relacionada a uma transação específica.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A qualidade percebida do serviço é  </a:t>
            </a: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o grau e a direção da discrepância entre as percepções e as expectativas dos consumidores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 (comparação do que deveria ser oferecido com o desempenho do que é fornecido)</a:t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-feb.jpg" id="116" name="Google Shape;116;g305c4ff4cae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05c4ff4cae_0_21"/>
          <p:cNvSpPr txBox="1"/>
          <p:nvPr>
            <p:ph type="title"/>
          </p:nvPr>
        </p:nvSpPr>
        <p:spPr>
          <a:xfrm>
            <a:off x="428625" y="282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 </a:t>
            </a:r>
            <a:endParaRPr b="1"/>
          </a:p>
        </p:txBody>
      </p:sp>
      <p:sp>
        <p:nvSpPr>
          <p:cNvPr id="123" name="Google Shape;123;g305c4ff4cae_0_21"/>
          <p:cNvSpPr txBox="1"/>
          <p:nvPr>
            <p:ph idx="1" type="body"/>
          </p:nvPr>
        </p:nvSpPr>
        <p:spPr>
          <a:xfrm>
            <a:off x="202325" y="2239950"/>
            <a:ext cx="11570100" cy="23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55600" lvl="0" marL="457200" marR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Escala de 7 pontos: 1 (Discordo Totalmente) - 7 (Concordo Totalmente)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lang="en-US" sz="2000">
                <a:latin typeface="Arial"/>
                <a:ea typeface="Arial"/>
                <a:cs typeface="Arial"/>
                <a:sym typeface="Arial"/>
              </a:rPr>
              <a:t>Dois momentos: (1) indicar o nível de serviço que deve ser oferecido pelas empresas dentro da categoria de serviço investigada; (2) Expressar suas percepções sobre essa empresa. 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-355600" lvl="0" marL="457200" marR="0" rtl="0" algn="just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Arial"/>
              <a:buChar char="•"/>
            </a:pP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Q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ualidade = </a:t>
            </a: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P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ercepção - </a:t>
            </a:r>
            <a:r>
              <a:rPr b="1" lang="en-US" sz="2000">
                <a:latin typeface="Arial"/>
                <a:ea typeface="Arial"/>
                <a:cs typeface="Arial"/>
                <a:sym typeface="Arial"/>
              </a:rPr>
              <a:t>E</a:t>
            </a:r>
            <a:r>
              <a:rPr lang="en-US" sz="2000">
                <a:latin typeface="Arial"/>
                <a:ea typeface="Arial"/>
                <a:cs typeface="Arial"/>
                <a:sym typeface="Arial"/>
              </a:rPr>
              <a:t>xpectativa</a:t>
            </a:r>
            <a:endParaRPr sz="2000">
              <a:latin typeface="Arial"/>
              <a:ea typeface="Arial"/>
              <a:cs typeface="Arial"/>
              <a:sym typeface="Arial"/>
            </a:endParaRPr>
          </a:p>
          <a:p>
            <a:pPr indent="0" lvl="0" marL="914400" marR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-feb.jpg" id="124" name="Google Shape;124;g305c4ff4cae_0_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05c4ff4cae_0_31"/>
          <p:cNvSpPr txBox="1"/>
          <p:nvPr>
            <p:ph type="title"/>
          </p:nvPr>
        </p:nvSpPr>
        <p:spPr>
          <a:xfrm>
            <a:off x="428625" y="282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 </a:t>
            </a:r>
            <a:endParaRPr b="1"/>
          </a:p>
        </p:txBody>
      </p:sp>
      <p:sp>
        <p:nvSpPr>
          <p:cNvPr id="131" name="Google Shape;131;g305c4ff4cae_0_31"/>
          <p:cNvSpPr txBox="1"/>
          <p:nvPr>
            <p:ph idx="1" type="body"/>
          </p:nvPr>
        </p:nvSpPr>
        <p:spPr>
          <a:xfrm>
            <a:off x="226450" y="1195050"/>
            <a:ext cx="11844900" cy="51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Dimensões da SERVQUAL</a:t>
            </a:r>
            <a:endParaRPr b="1"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Confiabilidade</a:t>
            </a:r>
            <a:r>
              <a:rPr lang="en-US" sz="1900">
                <a:latin typeface="Arial"/>
                <a:ea typeface="Arial"/>
                <a:cs typeface="Arial"/>
                <a:sym typeface="Arial"/>
              </a:rPr>
              <a:t> — habilidade de prestar o serviço de modo confiável e exatamente como prometido.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Capacidade de resposta</a:t>
            </a:r>
            <a:r>
              <a:rPr lang="en-US" sz="1900">
                <a:latin typeface="Arial"/>
                <a:ea typeface="Arial"/>
                <a:cs typeface="Arial"/>
                <a:sym typeface="Arial"/>
              </a:rPr>
              <a:t> — disposição de ajudar clientes e fornecer pronto serviço.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Segurança</a:t>
            </a:r>
            <a:r>
              <a:rPr lang="en-US" sz="1900">
                <a:latin typeface="Arial"/>
                <a:ea typeface="Arial"/>
                <a:cs typeface="Arial"/>
                <a:sym typeface="Arial"/>
              </a:rPr>
              <a:t> — conhecimento e cortesia de funcionários e habilidade de transmitir confiança e segurança.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Empatia</a:t>
            </a:r>
            <a:r>
              <a:rPr lang="en-US" sz="1900">
                <a:latin typeface="Arial"/>
                <a:ea typeface="Arial"/>
                <a:cs typeface="Arial"/>
                <a:sym typeface="Arial"/>
              </a:rPr>
              <a:t> — atenção individualizada dada aos clientes.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Itens tangíveis</a:t>
            </a:r>
            <a:r>
              <a:rPr lang="en-US" sz="1900">
                <a:latin typeface="Arial"/>
                <a:ea typeface="Arial"/>
                <a:cs typeface="Arial"/>
                <a:sym typeface="Arial"/>
              </a:rPr>
              <a:t> — aparência de instalações físicas, equipamentos, funcionários e material de comunicação.</a:t>
            </a:r>
            <a:endParaRPr sz="19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-feb.jpg" id="132" name="Google Shape;132;g305c4ff4cae_0_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d38d340948_0_0"/>
          <p:cNvSpPr txBox="1"/>
          <p:nvPr>
            <p:ph type="title"/>
          </p:nvPr>
        </p:nvSpPr>
        <p:spPr>
          <a:xfrm>
            <a:off x="428625" y="282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 </a:t>
            </a:r>
            <a:endParaRPr b="1"/>
          </a:p>
        </p:txBody>
      </p:sp>
      <p:sp>
        <p:nvSpPr>
          <p:cNvPr id="139" name="Google Shape;139;g2d38d340948_0_0"/>
          <p:cNvSpPr txBox="1"/>
          <p:nvPr>
            <p:ph idx="1" type="body"/>
          </p:nvPr>
        </p:nvSpPr>
        <p:spPr>
          <a:xfrm>
            <a:off x="226450" y="1454225"/>
            <a:ext cx="11844900" cy="51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Dimensões da SERVQUAL</a:t>
            </a:r>
            <a:endParaRPr b="1"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Confiabilidade</a:t>
            </a:r>
            <a:r>
              <a:rPr lang="en-US" sz="1900">
                <a:latin typeface="Arial"/>
                <a:ea typeface="Arial"/>
                <a:cs typeface="Arial"/>
                <a:sym typeface="Arial"/>
              </a:rPr>
              <a:t> — habilidade de prestar o serviço de modo confiável e exatamente como prometido.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Capacidade de resposta</a:t>
            </a:r>
            <a:r>
              <a:rPr lang="en-US" sz="1900">
                <a:latin typeface="Arial"/>
                <a:ea typeface="Arial"/>
                <a:cs typeface="Arial"/>
                <a:sym typeface="Arial"/>
              </a:rPr>
              <a:t> — disposição de ajudar clientes e fornecer pronto serviço.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Segurança</a:t>
            </a:r>
            <a:r>
              <a:rPr lang="en-US" sz="1900">
                <a:latin typeface="Arial"/>
                <a:ea typeface="Arial"/>
                <a:cs typeface="Arial"/>
                <a:sym typeface="Arial"/>
              </a:rPr>
              <a:t> — conhecimento e cortesia de funcionários e habilidade de transmitir confiança e segurança.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Empatia</a:t>
            </a:r>
            <a:r>
              <a:rPr lang="en-US" sz="1900">
                <a:latin typeface="Arial"/>
                <a:ea typeface="Arial"/>
                <a:cs typeface="Arial"/>
                <a:sym typeface="Arial"/>
              </a:rPr>
              <a:t> — atenção individualizada dada aos clientes.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1900">
                <a:latin typeface="Arial"/>
                <a:ea typeface="Arial"/>
                <a:cs typeface="Arial"/>
                <a:sym typeface="Arial"/>
              </a:rPr>
              <a:t>Itens tangíveis</a:t>
            </a:r>
            <a:r>
              <a:rPr lang="en-US" sz="1900">
                <a:latin typeface="Arial"/>
                <a:ea typeface="Arial"/>
                <a:cs typeface="Arial"/>
                <a:sym typeface="Arial"/>
              </a:rPr>
              <a:t> — aparência de instalações físicas, equipamentos, funcionários e material de comunicação.</a:t>
            </a:r>
            <a:endParaRPr sz="19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-feb.jpg" id="140" name="Google Shape;140;g2d38d340948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d38d340948_0_7"/>
          <p:cNvSpPr txBox="1"/>
          <p:nvPr>
            <p:ph type="title"/>
          </p:nvPr>
        </p:nvSpPr>
        <p:spPr>
          <a:xfrm>
            <a:off x="428625" y="282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6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 </a:t>
            </a:r>
            <a:endParaRPr b="1"/>
          </a:p>
        </p:txBody>
      </p:sp>
      <p:pic>
        <p:nvPicPr>
          <p:cNvPr descr="logo-feb.jpg" id="147" name="Google Shape;147;g2d38d340948_0_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g2d38d340948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20413" y="1257263"/>
            <a:ext cx="4951175" cy="511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05c4ff4cae_0_38"/>
          <p:cNvSpPr txBox="1"/>
          <p:nvPr>
            <p:ph type="title"/>
          </p:nvPr>
        </p:nvSpPr>
        <p:spPr>
          <a:xfrm>
            <a:off x="229350" y="113575"/>
            <a:ext cx="9252600" cy="97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3600"/>
              <a:buFont typeface="Arial"/>
              <a:buNone/>
            </a:pPr>
            <a:r>
              <a:rPr b="1" lang="en-US" sz="3100">
                <a:solidFill>
                  <a:srgbClr val="C00000"/>
                </a:solidFill>
                <a:latin typeface="Arial"/>
                <a:ea typeface="Arial"/>
                <a:cs typeface="Arial"/>
                <a:sym typeface="Arial"/>
              </a:rPr>
              <a:t>ESCALA SERVQUAL </a:t>
            </a:r>
            <a:endParaRPr b="1" sz="3900"/>
          </a:p>
        </p:txBody>
      </p:sp>
      <p:sp>
        <p:nvSpPr>
          <p:cNvPr id="155" name="Google Shape;155;g305c4ff4cae_0_38"/>
          <p:cNvSpPr txBox="1"/>
          <p:nvPr>
            <p:ph idx="1" type="body"/>
          </p:nvPr>
        </p:nvSpPr>
        <p:spPr>
          <a:xfrm>
            <a:off x="173550" y="881225"/>
            <a:ext cx="11844900" cy="5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1600">
                <a:latin typeface="Arial"/>
                <a:ea typeface="Arial"/>
                <a:cs typeface="Arial"/>
                <a:sym typeface="Arial"/>
              </a:rPr>
              <a:t>Itens de Expectativas (E)</a:t>
            </a:r>
            <a:endParaRPr b="1" sz="16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Eles devem ter equipamentos atualizados.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As instalações físicas devem ser visualmente atraentes.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Seus funcionários devem estar bem vestidos e parecer organizados.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A aparência das instalações físicas deve condizer com o tipo de serviço prestado.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Quando prometerem fazer algo em determinado prazo, devem cumprir.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Devem ser simpáticos e reconfortantes quando os clientes tiverem problemas.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Devem ser confiáveis.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Devem fornecer os serviços no prazo prometido.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Devem manter os registros com precisão.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Não deveriam ser obrigados a dizer exatamente quando os serviços serão realizados.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Não é realista esperar serviço rápido de seus funcionários.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Seus funcionários nem sempre precisam estar dispostos a ajudar os clientes.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Está tudo bem se eles estiverem ocupados demais para atender prontamente às solicitações dos clientes.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Os clientes devem poder confiar nos funcionários dessas empresas.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Os clientes devem se sentir seguros ao fazer transações com os funcionários.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Os funcionários devem ser educados.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Os funcionários devem receber apoio suficiente da empresa para realizar bem seu trabalho.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Não se deve esperar que essas empresas deem atenção individual aos clientes.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Não se pode esperar que os funcionários deem atenção pessoal aos clientes.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Não é realista esperar que os funcionários saibam quais são as necessidades dos clientes.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Não é realista esperar que essas empresas tenham os melhores interesses dos clientes em mente.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-US" sz="1400">
                <a:latin typeface="Arial"/>
                <a:ea typeface="Arial"/>
                <a:cs typeface="Arial"/>
                <a:sym typeface="Arial"/>
              </a:rPr>
              <a:t>Não se deve esperar que tenham horários de funcionamento convenientes para todos os clientes. (-)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2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logo-feb.jpg" id="156" name="Google Shape;156;g305c4ff4cae_0_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61537" y="0"/>
            <a:ext cx="2430462" cy="7699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2018-09-24T23:27:12Z</dcterms:created>
  <dc:creator>Noemi Patrícia Fujii Okimura</dc:creator>
</cp:coreProperties>
</file>